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Roboto"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63" y="8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46644a8ec_0_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46644a8ec_0_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46644a8ec_0_8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46644a8ec_0_8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46644a8ec_0_7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46644a8ec_0_7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46644a8ec_0_7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446644a8ec_0_7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a:p>
            <a:pPr marL="0" lvl="0" indent="0" algn="l" rtl="0">
              <a:spcBef>
                <a:spcPts val="0"/>
              </a:spcBef>
              <a:spcAft>
                <a:spcPts val="0"/>
              </a:spcAft>
              <a:buNone/>
            </a:pPr>
            <a:r>
              <a:rPr lang="en"/>
              <a:t>These things are all normal</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46cdb4677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46cdb4677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a:p>
            <a:pPr marL="0" lvl="0" indent="0" algn="l" rtl="0">
              <a:spcBef>
                <a:spcPts val="0"/>
              </a:spcBef>
              <a:spcAft>
                <a:spcPts val="0"/>
              </a:spcAft>
              <a:buNone/>
            </a:pPr>
            <a:r>
              <a:rPr lang="en"/>
              <a:t>These things are all normal</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446644a8ec_0_7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446644a8ec_0_7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446644a8ec_0_7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446644a8ec_0_7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446644a8ec_0_8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446644a8ec_0_8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446644a8ec_0_8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446644a8ec_0_8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CHRISTINE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446644a8ec_0_8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446644a8ec_0_8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46644a8ec_0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46644a8ec_0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46c035280d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46c035280d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46c035280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46c035280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46c035280d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46c035280d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47b6590b7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47b6590b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46644a8ec_0_7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46644a8ec_0_7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446644a8ec_0_7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446644a8ec_0_7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6c035280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6c035280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6c035280d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6c035280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446644a8ec_0_7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446644a8ec_0_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6c035280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6c035280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46644a8ec_0_7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46644a8ec_0_7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Anxiety: How much is too much?</a:t>
            </a:r>
            <a:endParaRPr/>
          </a:p>
        </p:txBody>
      </p:sp>
      <p:sp>
        <p:nvSpPr>
          <p:cNvPr id="86" name="Google Shape;86;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Kyle T. Ganson, MSW, LCSW, LICSW</a:t>
            </a:r>
            <a:endParaRPr/>
          </a:p>
          <a:p>
            <a:pPr marL="0" lvl="0" indent="0" algn="l" rtl="0">
              <a:spcBef>
                <a:spcPts val="0"/>
              </a:spcBef>
              <a:spcAft>
                <a:spcPts val="0"/>
              </a:spcAft>
              <a:buNone/>
            </a:pPr>
            <a:r>
              <a:rPr lang="en"/>
              <a:t>Christine V. Rogerson, MSW, LCSW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Causes Anxiety?</a:t>
            </a:r>
            <a:endParaRPr/>
          </a:p>
        </p:txBody>
      </p:sp>
      <p:sp>
        <p:nvSpPr>
          <p:cNvPr id="151" name="Google Shape;151;p2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Ongoing Stress </a:t>
            </a:r>
            <a:endParaRPr sz="2400"/>
          </a:p>
          <a:p>
            <a:pPr marL="914400" lvl="1" indent="-381000" algn="l" rtl="0">
              <a:spcBef>
                <a:spcPts val="0"/>
              </a:spcBef>
              <a:spcAft>
                <a:spcPts val="0"/>
              </a:spcAft>
              <a:buSzPts val="2400"/>
              <a:buChar char="○"/>
            </a:pPr>
            <a:r>
              <a:rPr lang="en" sz="2400"/>
              <a:t>Environmental Factors</a:t>
            </a:r>
            <a:endParaRPr sz="2400"/>
          </a:p>
          <a:p>
            <a:pPr marL="914400" lvl="1" indent="-381000" algn="l" rtl="0">
              <a:spcBef>
                <a:spcPts val="0"/>
              </a:spcBef>
              <a:spcAft>
                <a:spcPts val="0"/>
              </a:spcAft>
              <a:buSzPts val="2400"/>
              <a:buChar char="○"/>
            </a:pPr>
            <a:r>
              <a:rPr lang="en" sz="2400"/>
              <a:t>Relationship Factors</a:t>
            </a:r>
            <a:endParaRPr sz="2400"/>
          </a:p>
          <a:p>
            <a:pPr marL="914400" lvl="1" indent="-381000" algn="l" rtl="0">
              <a:spcBef>
                <a:spcPts val="0"/>
              </a:spcBef>
              <a:spcAft>
                <a:spcPts val="0"/>
              </a:spcAft>
              <a:buSzPts val="2400"/>
              <a:buChar char="○"/>
            </a:pPr>
            <a:r>
              <a:rPr lang="en" sz="2400"/>
              <a:t>Expectations are too high</a:t>
            </a:r>
            <a:endParaRPr sz="2400"/>
          </a:p>
          <a:p>
            <a:pPr marL="457200" lvl="0" indent="-381000" algn="l" rtl="0">
              <a:spcBef>
                <a:spcPts val="0"/>
              </a:spcBef>
              <a:spcAft>
                <a:spcPts val="0"/>
              </a:spcAft>
              <a:buSzPts val="2400"/>
              <a:buChar char="●"/>
            </a:pPr>
            <a:r>
              <a:rPr lang="en" sz="2400"/>
              <a:t>Acute Stress</a:t>
            </a:r>
            <a:endParaRPr sz="2400"/>
          </a:p>
          <a:p>
            <a:pPr marL="914400" lvl="1" indent="-381000" algn="l" rtl="0">
              <a:spcBef>
                <a:spcPts val="0"/>
              </a:spcBef>
              <a:spcAft>
                <a:spcPts val="0"/>
              </a:spcAft>
              <a:buSzPts val="2400"/>
              <a:buChar char="○"/>
            </a:pPr>
            <a:r>
              <a:rPr lang="en" sz="2400"/>
              <a:t>Traumatic Situations (Medically related, Environmentally related)</a:t>
            </a:r>
            <a:endParaRPr sz="2400"/>
          </a:p>
          <a:p>
            <a:pPr marL="0" lvl="0" indent="0" algn="l" rtl="0">
              <a:spcBef>
                <a:spcPts val="1600"/>
              </a:spcBef>
              <a:spcAft>
                <a:spcPts val="1600"/>
              </a:spcAft>
              <a:buNone/>
            </a:pPr>
            <a:r>
              <a:rPr lang="en" sz="1400"/>
              <a:t>www.medicalnewstoday.com</a:t>
            </a:r>
            <a:endParaRPr sz="1400"/>
          </a:p>
        </p:txBody>
      </p:sp>
    </p:spTree>
  </p:cSld>
  <p:clrMapOvr>
    <a:masterClrMapping/>
  </p:clrMapOvr>
  <mc:AlternateContent xmlns:mc="http://schemas.openxmlformats.org/markup-compatibility/2006" xmlns:p14="http://schemas.microsoft.com/office/powerpoint/2010/main">
    <mc:Choice Requires="p14">
      <p:transition spd="slow">
        <p:push dir="r"/>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animEffect transition="in" filter="fade">
                                      <p:cBhvr>
                                        <p:cTn id="7" dur="1000"/>
                                        <p:tgtEl>
                                          <p:spTgt spid="1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1">
                                            <p:txEl>
                                              <p:pRg st="1" end="1"/>
                                            </p:txEl>
                                          </p:spTgt>
                                        </p:tgtEl>
                                        <p:attrNameLst>
                                          <p:attrName>style.visibility</p:attrName>
                                        </p:attrNameLst>
                                      </p:cBhvr>
                                      <p:to>
                                        <p:strVal val="visible"/>
                                      </p:to>
                                    </p:set>
                                    <p:animEffect transition="in" filter="fade">
                                      <p:cBhvr>
                                        <p:cTn id="12" dur="1000"/>
                                        <p:tgtEl>
                                          <p:spTgt spid="1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1">
                                            <p:txEl>
                                              <p:pRg st="2" end="2"/>
                                            </p:txEl>
                                          </p:spTgt>
                                        </p:tgtEl>
                                        <p:attrNameLst>
                                          <p:attrName>style.visibility</p:attrName>
                                        </p:attrNameLst>
                                      </p:cBhvr>
                                      <p:to>
                                        <p:strVal val="visible"/>
                                      </p:to>
                                    </p:set>
                                    <p:animEffect transition="in" filter="fade">
                                      <p:cBhvr>
                                        <p:cTn id="17" dur="1000"/>
                                        <p:tgtEl>
                                          <p:spTgt spid="1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1">
                                            <p:txEl>
                                              <p:pRg st="3" end="3"/>
                                            </p:txEl>
                                          </p:spTgt>
                                        </p:tgtEl>
                                        <p:attrNameLst>
                                          <p:attrName>style.visibility</p:attrName>
                                        </p:attrNameLst>
                                      </p:cBhvr>
                                      <p:to>
                                        <p:strVal val="visible"/>
                                      </p:to>
                                    </p:set>
                                    <p:animEffect transition="in" filter="fade">
                                      <p:cBhvr>
                                        <p:cTn id="22" dur="1000"/>
                                        <p:tgtEl>
                                          <p:spTgt spid="1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1">
                                            <p:txEl>
                                              <p:pRg st="4" end="4"/>
                                            </p:txEl>
                                          </p:spTgt>
                                        </p:tgtEl>
                                        <p:attrNameLst>
                                          <p:attrName>style.visibility</p:attrName>
                                        </p:attrNameLst>
                                      </p:cBhvr>
                                      <p:to>
                                        <p:strVal val="visible"/>
                                      </p:to>
                                    </p:set>
                                    <p:animEffect transition="in" filter="fade">
                                      <p:cBhvr>
                                        <p:cTn id="27" dur="1000"/>
                                        <p:tgtEl>
                                          <p:spTgt spid="1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1">
                                            <p:txEl>
                                              <p:pRg st="5" end="5"/>
                                            </p:txEl>
                                          </p:spTgt>
                                        </p:tgtEl>
                                        <p:attrNameLst>
                                          <p:attrName>style.visibility</p:attrName>
                                        </p:attrNameLst>
                                      </p:cBhvr>
                                      <p:to>
                                        <p:strVal val="visible"/>
                                      </p:to>
                                    </p:set>
                                    <p:animEffect transition="in" filter="fade">
                                      <p:cBhvr>
                                        <p:cTn id="32" dur="1000"/>
                                        <p:tgtEl>
                                          <p:spTgt spid="1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1">
                                            <p:txEl>
                                              <p:pRg st="6" end="6"/>
                                            </p:txEl>
                                          </p:spTgt>
                                        </p:tgtEl>
                                        <p:attrNameLst>
                                          <p:attrName>style.visibility</p:attrName>
                                        </p:attrNameLst>
                                      </p:cBhvr>
                                      <p:to>
                                        <p:strVal val="visible"/>
                                      </p:to>
                                    </p:set>
                                    <p:animEffect transition="in" filter="fade">
                                      <p:cBhvr>
                                        <p:cTn id="37" dur="1000"/>
                                        <p:tgtEl>
                                          <p:spTgt spid="1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1">
                                            <p:txEl>
                                              <p:pRg st="0" end="0"/>
                                            </p:txEl>
                                          </p:spTgt>
                                        </p:tgtEl>
                                        <p:attrNameLst>
                                          <p:attrName>style.visibility</p:attrName>
                                        </p:attrNameLst>
                                      </p:cBhvr>
                                      <p:to>
                                        <p:strVal val="visible"/>
                                      </p:to>
                                    </p:set>
                                    <p:animEffect transition="in" filter="fade">
                                      <p:cBhvr>
                                        <p:cTn id="42" dur="1000"/>
                                        <p:tgtEl>
                                          <p:spTgt spid="15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1">
                                            <p:txEl>
                                              <p:pRg st="1" end="1"/>
                                            </p:txEl>
                                          </p:spTgt>
                                        </p:tgtEl>
                                        <p:attrNameLst>
                                          <p:attrName>style.visibility</p:attrName>
                                        </p:attrNameLst>
                                      </p:cBhvr>
                                      <p:to>
                                        <p:strVal val="visible"/>
                                      </p:to>
                                    </p:set>
                                    <p:animEffect transition="in" filter="fade">
                                      <p:cBhvr>
                                        <p:cTn id="47" dur="1000"/>
                                        <p:tgtEl>
                                          <p:spTgt spid="151">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1">
                                            <p:txEl>
                                              <p:pRg st="2" end="2"/>
                                            </p:txEl>
                                          </p:spTgt>
                                        </p:tgtEl>
                                        <p:attrNameLst>
                                          <p:attrName>style.visibility</p:attrName>
                                        </p:attrNameLst>
                                      </p:cBhvr>
                                      <p:to>
                                        <p:strVal val="visible"/>
                                      </p:to>
                                    </p:set>
                                    <p:animEffect transition="in" filter="fade">
                                      <p:cBhvr>
                                        <p:cTn id="52" dur="1000"/>
                                        <p:tgtEl>
                                          <p:spTgt spid="151">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1">
                                            <p:txEl>
                                              <p:pRg st="3" end="3"/>
                                            </p:txEl>
                                          </p:spTgt>
                                        </p:tgtEl>
                                        <p:attrNameLst>
                                          <p:attrName>style.visibility</p:attrName>
                                        </p:attrNameLst>
                                      </p:cBhvr>
                                      <p:to>
                                        <p:strVal val="visible"/>
                                      </p:to>
                                    </p:set>
                                    <p:animEffect transition="in" filter="fade">
                                      <p:cBhvr>
                                        <p:cTn id="57" dur="1000"/>
                                        <p:tgtEl>
                                          <p:spTgt spid="151">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51">
                                            <p:txEl>
                                              <p:pRg st="4" end="4"/>
                                            </p:txEl>
                                          </p:spTgt>
                                        </p:tgtEl>
                                        <p:attrNameLst>
                                          <p:attrName>style.visibility</p:attrName>
                                        </p:attrNameLst>
                                      </p:cBhvr>
                                      <p:to>
                                        <p:strVal val="visible"/>
                                      </p:to>
                                    </p:set>
                                    <p:animEffect transition="in" filter="fade">
                                      <p:cBhvr>
                                        <p:cTn id="62" dur="1000"/>
                                        <p:tgtEl>
                                          <p:spTgt spid="151">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51">
                                            <p:txEl>
                                              <p:pRg st="5" end="5"/>
                                            </p:txEl>
                                          </p:spTgt>
                                        </p:tgtEl>
                                        <p:attrNameLst>
                                          <p:attrName>style.visibility</p:attrName>
                                        </p:attrNameLst>
                                      </p:cBhvr>
                                      <p:to>
                                        <p:strVal val="visible"/>
                                      </p:to>
                                    </p:set>
                                    <p:animEffect transition="in" filter="fade">
                                      <p:cBhvr>
                                        <p:cTn id="67" dur="1000"/>
                                        <p:tgtEl>
                                          <p:spTgt spid="151">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51">
                                            <p:txEl>
                                              <p:pRg st="6" end="6"/>
                                            </p:txEl>
                                          </p:spTgt>
                                        </p:tgtEl>
                                        <p:attrNameLst>
                                          <p:attrName>style.visibility</p:attrName>
                                        </p:attrNameLst>
                                      </p:cBhvr>
                                      <p:to>
                                        <p:strVal val="visible"/>
                                      </p:to>
                                    </p:set>
                                    <p:animEffect transition="in" filter="fade">
                                      <p:cBhvr>
                                        <p:cTn id="72" dur="1000"/>
                                        <p:tgtEl>
                                          <p:spTgt spid="1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Other Causes of Anxiety to Watch Out For:</a:t>
            </a:r>
            <a:endParaRPr/>
          </a:p>
        </p:txBody>
      </p:sp>
      <p:sp>
        <p:nvSpPr>
          <p:cNvPr id="157" name="Google Shape;157;p2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Too much caffeine</a:t>
            </a:r>
            <a:endParaRPr sz="2400"/>
          </a:p>
          <a:p>
            <a:pPr marL="457200" lvl="0" indent="-381000" algn="l" rtl="0">
              <a:spcBef>
                <a:spcPts val="0"/>
              </a:spcBef>
              <a:spcAft>
                <a:spcPts val="0"/>
              </a:spcAft>
              <a:buSzPts val="2400"/>
              <a:buChar char="●"/>
            </a:pPr>
            <a:r>
              <a:rPr lang="en" sz="2400"/>
              <a:t>Substance use</a:t>
            </a:r>
            <a:endParaRPr sz="2400"/>
          </a:p>
          <a:p>
            <a:pPr marL="457200" lvl="0" indent="-381000" algn="l" rtl="0">
              <a:spcBef>
                <a:spcPts val="0"/>
              </a:spcBef>
              <a:spcAft>
                <a:spcPts val="0"/>
              </a:spcAft>
              <a:buSzPts val="2400"/>
              <a:buChar char="●"/>
            </a:pPr>
            <a:r>
              <a:rPr lang="en" sz="2400"/>
              <a:t>Diet pills</a:t>
            </a:r>
            <a:endParaRPr sz="2400"/>
          </a:p>
          <a:p>
            <a:pPr marL="457200" lvl="0" indent="-381000" algn="l" rtl="0">
              <a:spcBef>
                <a:spcPts val="0"/>
              </a:spcBef>
              <a:spcAft>
                <a:spcPts val="0"/>
              </a:spcAft>
              <a:buSzPts val="2400"/>
              <a:buChar char="●"/>
            </a:pPr>
            <a:r>
              <a:rPr lang="en" sz="2400"/>
              <a:t>Medication side effects</a:t>
            </a:r>
            <a:endParaRPr sz="2400"/>
          </a:p>
          <a:p>
            <a:pPr marL="457200" lvl="0" indent="-381000" algn="l" rtl="0">
              <a:spcBef>
                <a:spcPts val="0"/>
              </a:spcBef>
              <a:spcAft>
                <a:spcPts val="0"/>
              </a:spcAft>
              <a:buSzPts val="2400"/>
              <a:buChar char="●"/>
            </a:pPr>
            <a:r>
              <a:rPr lang="en" sz="2400"/>
              <a:t>Medical Conditions</a:t>
            </a:r>
            <a:endParaRPr sz="2400"/>
          </a:p>
          <a:p>
            <a:pPr marL="0" lvl="0" indent="0" algn="l" rtl="0">
              <a:spcBef>
                <a:spcPts val="1600"/>
              </a:spcBef>
              <a:spcAft>
                <a:spcPts val="0"/>
              </a:spcAft>
              <a:buNone/>
            </a:pPr>
            <a:endParaRPr sz="2400"/>
          </a:p>
          <a:p>
            <a:pPr marL="0" lvl="0" indent="0" algn="l" rtl="0">
              <a:spcBef>
                <a:spcPts val="1600"/>
              </a:spcBef>
              <a:spcAft>
                <a:spcPts val="1600"/>
              </a:spcAft>
              <a:buNone/>
            </a:pPr>
            <a:r>
              <a:rPr lang="en" sz="1200"/>
              <a:t>www.everydayhealth.com</a:t>
            </a:r>
            <a:endParaRPr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fade">
                                      <p:cBhvr>
                                        <p:cTn id="7" dur="1000"/>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
                                            <p:txEl>
                                              <p:pRg st="1" end="1"/>
                                            </p:txEl>
                                          </p:spTgt>
                                        </p:tgtEl>
                                        <p:attrNameLst>
                                          <p:attrName>style.visibility</p:attrName>
                                        </p:attrNameLst>
                                      </p:cBhvr>
                                      <p:to>
                                        <p:strVal val="visible"/>
                                      </p:to>
                                    </p:set>
                                    <p:animEffect transition="in" filter="fade">
                                      <p:cBhvr>
                                        <p:cTn id="12" dur="1000"/>
                                        <p:tgtEl>
                                          <p:spTgt spid="1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7">
                                            <p:txEl>
                                              <p:pRg st="2" end="2"/>
                                            </p:txEl>
                                          </p:spTgt>
                                        </p:tgtEl>
                                        <p:attrNameLst>
                                          <p:attrName>style.visibility</p:attrName>
                                        </p:attrNameLst>
                                      </p:cBhvr>
                                      <p:to>
                                        <p:strVal val="visible"/>
                                      </p:to>
                                    </p:set>
                                    <p:animEffect transition="in" filter="fade">
                                      <p:cBhvr>
                                        <p:cTn id="17" dur="1000"/>
                                        <p:tgtEl>
                                          <p:spTgt spid="1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
                                            <p:txEl>
                                              <p:pRg st="3" end="3"/>
                                            </p:txEl>
                                          </p:spTgt>
                                        </p:tgtEl>
                                        <p:attrNameLst>
                                          <p:attrName>style.visibility</p:attrName>
                                        </p:attrNameLst>
                                      </p:cBhvr>
                                      <p:to>
                                        <p:strVal val="visible"/>
                                      </p:to>
                                    </p:set>
                                    <p:animEffect transition="in" filter="fade">
                                      <p:cBhvr>
                                        <p:cTn id="22" dur="1000"/>
                                        <p:tgtEl>
                                          <p:spTgt spid="1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7">
                                            <p:txEl>
                                              <p:pRg st="4" end="4"/>
                                            </p:txEl>
                                          </p:spTgt>
                                        </p:tgtEl>
                                        <p:attrNameLst>
                                          <p:attrName>style.visibility</p:attrName>
                                        </p:attrNameLst>
                                      </p:cBhvr>
                                      <p:to>
                                        <p:strVal val="visible"/>
                                      </p:to>
                                    </p:set>
                                    <p:animEffect transition="in" filter="fade">
                                      <p:cBhvr>
                                        <p:cTn id="27" dur="1000"/>
                                        <p:tgtEl>
                                          <p:spTgt spid="1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7">
                                            <p:txEl>
                                              <p:pRg st="5" end="5"/>
                                            </p:txEl>
                                          </p:spTgt>
                                        </p:tgtEl>
                                        <p:attrNameLst>
                                          <p:attrName>style.visibility</p:attrName>
                                        </p:attrNameLst>
                                      </p:cBhvr>
                                      <p:to>
                                        <p:strVal val="visible"/>
                                      </p:to>
                                    </p:set>
                                    <p:animEffect transition="in" filter="fade">
                                      <p:cBhvr>
                                        <p:cTn id="32" dur="1000"/>
                                        <p:tgtEl>
                                          <p:spTgt spid="15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7">
                                            <p:txEl>
                                              <p:pRg st="6" end="6"/>
                                            </p:txEl>
                                          </p:spTgt>
                                        </p:tgtEl>
                                        <p:attrNameLst>
                                          <p:attrName>style.visibility</p:attrName>
                                        </p:attrNameLst>
                                      </p:cBhvr>
                                      <p:to>
                                        <p:strVal val="visible"/>
                                      </p:to>
                                    </p:set>
                                    <p:animEffect transition="in" filter="fade">
                                      <p:cBhvr>
                                        <p:cTn id="37" dur="1000"/>
                                        <p:tgtEl>
                                          <p:spTgt spid="1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Body’s Response</a:t>
            </a:r>
            <a:endParaRPr/>
          </a:p>
        </p:txBody>
      </p:sp>
      <p:sp>
        <p:nvSpPr>
          <p:cNvPr id="163" name="Google Shape;163;p2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The Stress Response (Fight or Flight Response)</a:t>
            </a:r>
            <a:endParaRPr sz="2400"/>
          </a:p>
          <a:p>
            <a:pPr marL="914400" lvl="0" indent="-381000" algn="l" rtl="0">
              <a:spcBef>
                <a:spcPts val="1600"/>
              </a:spcBef>
              <a:spcAft>
                <a:spcPts val="0"/>
              </a:spcAft>
              <a:buSzPts val="2400"/>
              <a:buChar char="-"/>
            </a:pPr>
            <a:r>
              <a:rPr lang="en" sz="2400"/>
              <a:t>Our bodies are designed for protection. </a:t>
            </a:r>
            <a:endParaRPr sz="2400"/>
          </a:p>
          <a:p>
            <a:pPr marL="914400" lvl="0" indent="-381000" algn="l" rtl="0">
              <a:spcBef>
                <a:spcPts val="0"/>
              </a:spcBef>
              <a:spcAft>
                <a:spcPts val="0"/>
              </a:spcAft>
              <a:buSzPts val="2400"/>
              <a:buChar char="-"/>
            </a:pPr>
            <a:r>
              <a:rPr lang="en" sz="2400"/>
              <a:t>The nervous system and endocrine systems respond to stressful situations by releasing hormones (adrenaline, cortisol, norepinephrine &amp; others)</a:t>
            </a:r>
            <a:endParaRPr sz="2400"/>
          </a:p>
          <a:p>
            <a:pPr marL="0" lvl="0" indent="0" algn="l" rtl="0">
              <a:spcBef>
                <a:spcPts val="1600"/>
              </a:spcBef>
              <a:spcAft>
                <a:spcPts val="1600"/>
              </a:spcAft>
              <a:buNone/>
            </a:pP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
                                        </p:tgtEl>
                                        <p:attrNameLst>
                                          <p:attrName>style.visibility</p:attrName>
                                        </p:attrNameLst>
                                      </p:cBhvr>
                                      <p:to>
                                        <p:strVal val="visible"/>
                                      </p:to>
                                    </p:set>
                                    <p:animEffect transition="in" filter="fade">
                                      <p:cBhvr>
                                        <p:cTn id="7" dur="10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Body’s Response (Cont.)</a:t>
            </a:r>
            <a:endParaRPr/>
          </a:p>
        </p:txBody>
      </p:sp>
      <p:sp>
        <p:nvSpPr>
          <p:cNvPr id="169" name="Google Shape;169;p2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This causes:</a:t>
            </a:r>
            <a:endParaRPr sz="2400"/>
          </a:p>
          <a:p>
            <a:pPr marL="0" lvl="0" indent="457200" algn="l" rtl="0">
              <a:spcBef>
                <a:spcPts val="1600"/>
              </a:spcBef>
              <a:spcAft>
                <a:spcPts val="0"/>
              </a:spcAft>
              <a:buNone/>
            </a:pPr>
            <a:r>
              <a:rPr lang="en" sz="2400"/>
              <a:t>More energy		Heightened awareness	       Heart rate</a:t>
            </a:r>
            <a:endParaRPr sz="2400"/>
          </a:p>
          <a:p>
            <a:pPr marL="0" lvl="0" indent="457200" algn="l" rtl="0">
              <a:spcBef>
                <a:spcPts val="1600"/>
              </a:spcBef>
              <a:spcAft>
                <a:spcPts val="0"/>
              </a:spcAft>
              <a:buNone/>
            </a:pPr>
            <a:r>
              <a:rPr lang="en" sz="2400"/>
              <a:t>Heightened reactions	Changes breathing	</a:t>
            </a:r>
            <a:endParaRPr sz="2400"/>
          </a:p>
          <a:p>
            <a:pPr marL="0" lvl="0" indent="457200" algn="l" rtl="0">
              <a:spcBef>
                <a:spcPts val="1600"/>
              </a:spcBef>
              <a:spcAft>
                <a:spcPts val="0"/>
              </a:spcAft>
              <a:buNone/>
            </a:pPr>
            <a:r>
              <a:rPr lang="en" sz="2400"/>
              <a:t>Tightens muscles	Changes brain functioning</a:t>
            </a:r>
            <a:endParaRPr sz="2400"/>
          </a:p>
          <a:p>
            <a:pPr marL="0" lvl="0" indent="457200" algn="l" rtl="0">
              <a:spcBef>
                <a:spcPts val="1600"/>
              </a:spcBef>
              <a:spcAft>
                <a:spcPts val="0"/>
              </a:spcAft>
              <a:buNone/>
            </a:pPr>
            <a:r>
              <a:rPr lang="en" sz="2400"/>
              <a:t>Changes digestion		</a:t>
            </a:r>
            <a:endParaRPr sz="2400"/>
          </a:p>
          <a:p>
            <a:pPr marL="0" lvl="0" indent="457200" algn="l" rtl="0">
              <a:spcBef>
                <a:spcPts val="1600"/>
              </a:spcBef>
              <a:spcAft>
                <a:spcPts val="0"/>
              </a:spcAft>
              <a:buNone/>
            </a:pPr>
            <a:r>
              <a:rPr lang="en" sz="1400"/>
              <a:t>https://www.anxietycentre.com</a:t>
            </a:r>
            <a:endParaRPr sz="1400"/>
          </a:p>
          <a:p>
            <a:pPr marL="0" lvl="0" indent="0" algn="l" rtl="0">
              <a:spcBef>
                <a:spcPts val="1600"/>
              </a:spcBef>
              <a:spcAft>
                <a:spcPts val="1600"/>
              </a:spcAft>
              <a:buNone/>
            </a:pPr>
            <a:endParaRPr/>
          </a:p>
        </p:txBody>
      </p:sp>
      <p:sp>
        <p:nvSpPr>
          <p:cNvPr id="170" name="Google Shape;170;p25"/>
          <p:cNvSpPr/>
          <p:nvPr/>
        </p:nvSpPr>
        <p:spPr>
          <a:xfrm>
            <a:off x="6366925" y="1896525"/>
            <a:ext cx="406500" cy="367800"/>
          </a:xfrm>
          <a:prstGeom prst="up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p:cNvPicPr preferRelativeResize="0"/>
          <p:nvPr/>
        </p:nvPicPr>
        <p:blipFill rotWithShape="1">
          <a:blip r:embed="rId3">
            <a:alphaModFix/>
          </a:blip>
          <a:srcRect l="5481" t="12934" r="3010" b="6680"/>
          <a:stretch/>
        </p:blipFill>
        <p:spPr>
          <a:xfrm>
            <a:off x="123275" y="182900"/>
            <a:ext cx="6584575" cy="4134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Little Bit is Ok, Too Much is Not</a:t>
            </a:r>
            <a:endParaRPr/>
          </a:p>
        </p:txBody>
      </p:sp>
      <p:sp>
        <p:nvSpPr>
          <p:cNvPr id="181" name="Google Shape;181;p2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Having this autonomic response can sometimes be helpful</a:t>
            </a:r>
            <a:endParaRPr sz="2400"/>
          </a:p>
          <a:p>
            <a:pPr marL="457200" lvl="0" indent="-381000" algn="l" rtl="0">
              <a:spcBef>
                <a:spcPts val="1600"/>
              </a:spcBef>
              <a:spcAft>
                <a:spcPts val="0"/>
              </a:spcAft>
              <a:buSzPts val="2400"/>
              <a:buChar char="-"/>
            </a:pPr>
            <a:r>
              <a:rPr lang="en" sz="2400"/>
              <a:t>Increase ability to perform </a:t>
            </a:r>
            <a:endParaRPr sz="2400"/>
          </a:p>
          <a:p>
            <a:pPr marL="457200" lvl="0" indent="-381000" algn="l" rtl="0">
              <a:spcBef>
                <a:spcPts val="0"/>
              </a:spcBef>
              <a:spcAft>
                <a:spcPts val="0"/>
              </a:spcAft>
              <a:buSzPts val="2400"/>
              <a:buChar char="-"/>
            </a:pPr>
            <a:r>
              <a:rPr lang="en" sz="2400"/>
              <a:t>Increase motivation</a:t>
            </a:r>
            <a:endParaRPr sz="2400"/>
          </a:p>
          <a:p>
            <a:pPr marL="457200" lvl="0" indent="-381000" algn="l" rtl="0">
              <a:spcBef>
                <a:spcPts val="0"/>
              </a:spcBef>
              <a:spcAft>
                <a:spcPts val="0"/>
              </a:spcAft>
              <a:buSzPts val="2400"/>
              <a:buChar char="-"/>
            </a:pPr>
            <a:r>
              <a:rPr lang="en" sz="2400"/>
              <a:t>Increase “confidence”</a:t>
            </a:r>
            <a:endParaRPr sz="2400"/>
          </a:p>
          <a:p>
            <a:pPr marL="457200" lvl="0" indent="-381000" algn="l" rtl="0">
              <a:spcBef>
                <a:spcPts val="0"/>
              </a:spcBef>
              <a:spcAft>
                <a:spcPts val="0"/>
              </a:spcAft>
              <a:buSzPts val="2400"/>
              <a:buChar char="-"/>
            </a:pPr>
            <a:r>
              <a:rPr lang="en" sz="2400"/>
              <a:t>Get out of danger or react to an event</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fade">
                                      <p:cBhvr>
                                        <p:cTn id="7" dur="1000"/>
                                        <p:tgtEl>
                                          <p:spTgt spid="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1">
                                            <p:txEl>
                                              <p:pRg st="1" end="1"/>
                                            </p:txEl>
                                          </p:spTgt>
                                        </p:tgtEl>
                                        <p:attrNameLst>
                                          <p:attrName>style.visibility</p:attrName>
                                        </p:attrNameLst>
                                      </p:cBhvr>
                                      <p:to>
                                        <p:strVal val="visible"/>
                                      </p:to>
                                    </p:set>
                                    <p:animEffect transition="in" filter="fade">
                                      <p:cBhvr>
                                        <p:cTn id="12" dur="1000"/>
                                        <p:tgtEl>
                                          <p:spTgt spid="1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1">
                                            <p:txEl>
                                              <p:pRg st="2" end="2"/>
                                            </p:txEl>
                                          </p:spTgt>
                                        </p:tgtEl>
                                        <p:attrNameLst>
                                          <p:attrName>style.visibility</p:attrName>
                                        </p:attrNameLst>
                                      </p:cBhvr>
                                      <p:to>
                                        <p:strVal val="visible"/>
                                      </p:to>
                                    </p:set>
                                    <p:animEffect transition="in" filter="fade">
                                      <p:cBhvr>
                                        <p:cTn id="17" dur="1000"/>
                                        <p:tgtEl>
                                          <p:spTgt spid="1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1">
                                            <p:txEl>
                                              <p:pRg st="3" end="3"/>
                                            </p:txEl>
                                          </p:spTgt>
                                        </p:tgtEl>
                                        <p:attrNameLst>
                                          <p:attrName>style.visibility</p:attrName>
                                        </p:attrNameLst>
                                      </p:cBhvr>
                                      <p:to>
                                        <p:strVal val="visible"/>
                                      </p:to>
                                    </p:set>
                                    <p:animEffect transition="in" filter="fade">
                                      <p:cBhvr>
                                        <p:cTn id="22" dur="1000"/>
                                        <p:tgtEl>
                                          <p:spTgt spid="1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1">
                                            <p:txEl>
                                              <p:pRg st="4" end="4"/>
                                            </p:txEl>
                                          </p:spTgt>
                                        </p:tgtEl>
                                        <p:attrNameLst>
                                          <p:attrName>style.visibility</p:attrName>
                                        </p:attrNameLst>
                                      </p:cBhvr>
                                      <p:to>
                                        <p:strVal val="visible"/>
                                      </p:to>
                                    </p:set>
                                    <p:animEffect transition="in" filter="fade">
                                      <p:cBhvr>
                                        <p:cTn id="27" dur="1000"/>
                                        <p:tgtEl>
                                          <p:spTgt spid="1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Prolonged Exposure</a:t>
            </a:r>
            <a:endParaRPr/>
          </a:p>
        </p:txBody>
      </p:sp>
      <p:sp>
        <p:nvSpPr>
          <p:cNvPr id="187" name="Google Shape;187;p2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When someone is exposed to a situation or event the body will react</a:t>
            </a:r>
            <a:endParaRPr sz="2400"/>
          </a:p>
          <a:p>
            <a:pPr marL="457200" lvl="0" indent="-381000" algn="l" rtl="0">
              <a:spcBef>
                <a:spcPts val="0"/>
              </a:spcBef>
              <a:spcAft>
                <a:spcPts val="0"/>
              </a:spcAft>
              <a:buSzPts val="2400"/>
              <a:buChar char="●"/>
            </a:pPr>
            <a:r>
              <a:rPr lang="en" sz="2400"/>
              <a:t>The more someone is exposed to same situations that cause autonomic responses, the more the body is taught to respond in that manner (even when not in danger)</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About Genetics?</a:t>
            </a:r>
            <a:endParaRPr/>
          </a:p>
        </p:txBody>
      </p:sp>
      <p:sp>
        <p:nvSpPr>
          <p:cNvPr id="193" name="Google Shape;193;p2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Some people are more prone to anxiety and anxiety disorders </a:t>
            </a:r>
            <a:endParaRPr sz="2400"/>
          </a:p>
          <a:p>
            <a:pPr marL="457200" lvl="0" indent="-381000" algn="l" rtl="0">
              <a:spcBef>
                <a:spcPts val="0"/>
              </a:spcBef>
              <a:spcAft>
                <a:spcPts val="0"/>
              </a:spcAft>
              <a:buSzPts val="2400"/>
              <a:buChar char="●"/>
            </a:pPr>
            <a:r>
              <a:rPr lang="en" sz="2400"/>
              <a:t>They have a genetic component just like other health conditions</a:t>
            </a:r>
            <a:endParaRPr sz="2400"/>
          </a:p>
          <a:p>
            <a:pPr marL="457200" lvl="0" indent="-381000" algn="l" rtl="0">
              <a:spcBef>
                <a:spcPts val="0"/>
              </a:spcBef>
              <a:spcAft>
                <a:spcPts val="0"/>
              </a:spcAft>
              <a:buSzPts val="2400"/>
              <a:buChar char="●"/>
            </a:pPr>
            <a:r>
              <a:rPr lang="en" sz="2400"/>
              <a:t>Some personality types are more prone as well</a:t>
            </a:r>
            <a:endParaRPr sz="2400"/>
          </a:p>
          <a:p>
            <a:pPr marL="0" lvl="0" indent="0" algn="l" rtl="0">
              <a:spcBef>
                <a:spcPts val="1600"/>
              </a:spcBef>
              <a:spcAft>
                <a:spcPts val="0"/>
              </a:spcAft>
              <a:buNone/>
            </a:pPr>
            <a:endParaRPr sz="2400"/>
          </a:p>
          <a:p>
            <a:pPr marL="0" lvl="0" indent="0" algn="l" rtl="0">
              <a:spcBef>
                <a:spcPts val="1600"/>
              </a:spcBef>
              <a:spcAft>
                <a:spcPts val="1600"/>
              </a:spcAft>
              <a:buNone/>
            </a:pPr>
            <a:r>
              <a:rPr lang="en" sz="1400"/>
              <a:t>www.adaa.org</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100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1000"/>
                                        <p:tgtEl>
                                          <p:spTgt spid="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3">
                                            <p:txEl>
                                              <p:pRg st="2" end="2"/>
                                            </p:txEl>
                                          </p:spTgt>
                                        </p:tgtEl>
                                        <p:attrNameLst>
                                          <p:attrName>style.visibility</p:attrName>
                                        </p:attrNameLst>
                                      </p:cBhvr>
                                      <p:to>
                                        <p:strVal val="visible"/>
                                      </p:to>
                                    </p:set>
                                    <p:animEffect transition="in" filter="fade">
                                      <p:cBhvr>
                                        <p:cTn id="17" dur="1000"/>
                                        <p:tgtEl>
                                          <p:spTgt spid="1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3">
                                            <p:txEl>
                                              <p:pRg st="3" end="3"/>
                                            </p:txEl>
                                          </p:spTgt>
                                        </p:tgtEl>
                                        <p:attrNameLst>
                                          <p:attrName>style.visibility</p:attrName>
                                        </p:attrNameLst>
                                      </p:cBhvr>
                                      <p:to>
                                        <p:strVal val="visible"/>
                                      </p:to>
                                    </p:set>
                                    <p:animEffect transition="in" filter="fade">
                                      <p:cBhvr>
                                        <p:cTn id="22" dur="1000"/>
                                        <p:tgtEl>
                                          <p:spTgt spid="1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3">
                                            <p:txEl>
                                              <p:pRg st="4" end="4"/>
                                            </p:txEl>
                                          </p:spTgt>
                                        </p:tgtEl>
                                        <p:attrNameLst>
                                          <p:attrName>style.visibility</p:attrName>
                                        </p:attrNameLst>
                                      </p:cBhvr>
                                      <p:to>
                                        <p:strVal val="visible"/>
                                      </p:to>
                                    </p:set>
                                    <p:animEffect transition="in" filter="fade">
                                      <p:cBhvr>
                                        <p:cTn id="27" dur="1000"/>
                                        <p:tgtEl>
                                          <p:spTgt spid="1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0"/>
          <p:cNvSpPr txBox="1">
            <a:spLocks noGrp="1"/>
          </p:cNvSpPr>
          <p:nvPr>
            <p:ph type="title"/>
          </p:nvPr>
        </p:nvSpPr>
        <p:spPr>
          <a:xfrm>
            <a:off x="311700" y="255175"/>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CDC: ACES What are They?</a:t>
            </a:r>
            <a:endParaRPr/>
          </a:p>
        </p:txBody>
      </p:sp>
      <p:sp>
        <p:nvSpPr>
          <p:cNvPr id="199" name="Google Shape;199;p30"/>
          <p:cNvSpPr txBox="1">
            <a:spLocks noGrp="1"/>
          </p:cNvSpPr>
          <p:nvPr>
            <p:ph type="body" idx="1"/>
          </p:nvPr>
        </p:nvSpPr>
        <p:spPr>
          <a:xfrm>
            <a:off x="311700" y="764425"/>
            <a:ext cx="8520600" cy="43791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Adverse Childhood Experiences </a:t>
            </a:r>
            <a:endParaRPr sz="2400"/>
          </a:p>
          <a:p>
            <a:pPr marL="457200" lvl="0" indent="-381000" algn="l" rtl="0">
              <a:spcBef>
                <a:spcPts val="0"/>
              </a:spcBef>
              <a:spcAft>
                <a:spcPts val="0"/>
              </a:spcAft>
              <a:buSzPts val="2400"/>
              <a:buChar char="●"/>
            </a:pPr>
            <a:r>
              <a:rPr lang="en" sz="2400"/>
              <a:t>Abuse, Neglect, Life Challenges </a:t>
            </a:r>
            <a:r>
              <a:rPr lang="en"/>
              <a:t>(divorce, relatives incarcerated, relatives with substance use etc)</a:t>
            </a:r>
            <a:endParaRPr/>
          </a:p>
          <a:p>
            <a:pPr marL="914400" lvl="1" indent="-381000" algn="l" rtl="0">
              <a:spcBef>
                <a:spcPts val="0"/>
              </a:spcBef>
              <a:spcAft>
                <a:spcPts val="0"/>
              </a:spcAft>
              <a:buSzPts val="2400"/>
              <a:buChar char="○"/>
            </a:pPr>
            <a:r>
              <a:rPr lang="en" sz="2400"/>
              <a:t>Increase risk of:</a:t>
            </a:r>
            <a:endParaRPr sz="2400"/>
          </a:p>
          <a:p>
            <a:pPr marL="1371600" lvl="2" indent="-381000" algn="l" rtl="0">
              <a:spcBef>
                <a:spcPts val="0"/>
              </a:spcBef>
              <a:spcAft>
                <a:spcPts val="0"/>
              </a:spcAft>
              <a:buSzPts val="2400"/>
              <a:buChar char="■"/>
            </a:pPr>
            <a:r>
              <a:rPr lang="en" sz="2400"/>
              <a:t>Risky Health Behavior</a:t>
            </a:r>
            <a:endParaRPr sz="2400"/>
          </a:p>
          <a:p>
            <a:pPr marL="1371600" lvl="2" indent="-381000" algn="l" rtl="0">
              <a:spcBef>
                <a:spcPts val="0"/>
              </a:spcBef>
              <a:spcAft>
                <a:spcPts val="0"/>
              </a:spcAft>
              <a:buSzPts val="2400"/>
              <a:buChar char="■"/>
            </a:pPr>
            <a:r>
              <a:rPr lang="en" sz="2400"/>
              <a:t>Chronic Health Conditions</a:t>
            </a:r>
            <a:endParaRPr sz="2400"/>
          </a:p>
          <a:p>
            <a:pPr marL="1371600" lvl="2" indent="-381000" algn="l" rtl="0">
              <a:spcBef>
                <a:spcPts val="0"/>
              </a:spcBef>
              <a:spcAft>
                <a:spcPts val="0"/>
              </a:spcAft>
              <a:buSzPts val="2400"/>
              <a:buChar char="■"/>
            </a:pPr>
            <a:r>
              <a:rPr lang="en" sz="2400"/>
              <a:t>Low Life Potential</a:t>
            </a:r>
            <a:endParaRPr sz="2400"/>
          </a:p>
          <a:p>
            <a:pPr marL="1371600" lvl="2" indent="-381000" algn="l" rtl="0">
              <a:spcBef>
                <a:spcPts val="0"/>
              </a:spcBef>
              <a:spcAft>
                <a:spcPts val="0"/>
              </a:spcAft>
              <a:buSzPts val="2400"/>
              <a:buChar char="■"/>
            </a:pPr>
            <a:r>
              <a:rPr lang="en" sz="2400"/>
              <a:t>Early Death</a:t>
            </a:r>
            <a:endParaRPr sz="2400"/>
          </a:p>
          <a:p>
            <a:pPr marL="457200" lvl="0" indent="-381000" algn="l" rtl="0">
              <a:spcBef>
                <a:spcPts val="0"/>
              </a:spcBef>
              <a:spcAft>
                <a:spcPts val="0"/>
              </a:spcAft>
              <a:buSzPts val="2400"/>
              <a:buChar char="●"/>
            </a:pPr>
            <a:r>
              <a:rPr lang="en" sz="2400"/>
              <a:t>Risk can be changed! ACES HANDOUT</a:t>
            </a:r>
            <a:endParaRPr sz="2400"/>
          </a:p>
          <a:p>
            <a:pPr marL="0" lvl="0" indent="0" algn="l" rtl="0">
              <a:spcBef>
                <a:spcPts val="1600"/>
              </a:spcBef>
              <a:spcAft>
                <a:spcPts val="0"/>
              </a:spcAft>
              <a:buNone/>
            </a:pPr>
            <a:r>
              <a:rPr lang="en" sz="1200"/>
              <a:t>https://www.cdc.gov/violenceprevention/acestudy/about_ace.html</a:t>
            </a:r>
            <a:endParaRPr sz="1200"/>
          </a:p>
          <a:p>
            <a:pPr marL="0" lvl="0" indent="0" algn="l" rtl="0">
              <a:spcBef>
                <a:spcPts val="1600"/>
              </a:spcBef>
              <a:spcAft>
                <a:spcPts val="1600"/>
              </a:spcAft>
              <a:buNone/>
            </a:pP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Coping Skills for Children and Adolescents</a:t>
            </a:r>
            <a:endParaRPr/>
          </a:p>
        </p:txBody>
      </p:sp>
      <p:sp>
        <p:nvSpPr>
          <p:cNvPr id="205" name="Google Shape;205;p3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Activities</a:t>
            </a:r>
            <a:endParaRPr sz="2400"/>
          </a:p>
          <a:p>
            <a:pPr marL="0" lvl="0" indent="0" algn="l" rtl="0">
              <a:spcBef>
                <a:spcPts val="1600"/>
              </a:spcBef>
              <a:spcAft>
                <a:spcPts val="0"/>
              </a:spcAft>
              <a:buNone/>
            </a:pPr>
            <a:r>
              <a:rPr lang="en" sz="2400"/>
              <a:t>	5 Senses</a:t>
            </a:r>
            <a:endParaRPr sz="2400"/>
          </a:p>
          <a:p>
            <a:pPr marL="0" lvl="0" indent="0" algn="l" rtl="0">
              <a:spcBef>
                <a:spcPts val="1600"/>
              </a:spcBef>
              <a:spcAft>
                <a:spcPts val="0"/>
              </a:spcAft>
              <a:buNone/>
            </a:pPr>
            <a:r>
              <a:rPr lang="en" sz="2400"/>
              <a:t>	Challenge All or Nothing Thinking (CBT)</a:t>
            </a:r>
            <a:endParaRPr sz="2400"/>
          </a:p>
          <a:p>
            <a:pPr marL="0" lvl="0" indent="0" algn="l" rtl="0">
              <a:spcBef>
                <a:spcPts val="1600"/>
              </a:spcBef>
              <a:spcAft>
                <a:spcPts val="0"/>
              </a:spcAft>
              <a:buNone/>
            </a:pPr>
            <a:r>
              <a:rPr lang="en" sz="2400"/>
              <a:t>	Sensory Box</a:t>
            </a:r>
            <a:endParaRPr sz="2400"/>
          </a:p>
          <a:p>
            <a:pPr marL="0" lvl="0" indent="0" algn="l" rtl="0">
              <a:spcBef>
                <a:spcPts val="1600"/>
              </a:spcBef>
              <a:spcAft>
                <a:spcPts val="1600"/>
              </a:spcAft>
              <a:buNone/>
            </a:pPr>
            <a:r>
              <a:rPr lang="en" sz="2400"/>
              <a:t>	</a:t>
            </a:r>
            <a:endParaRP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
                                            <p:txEl>
                                              <p:pRg st="0" end="0"/>
                                            </p:txEl>
                                          </p:spTgt>
                                        </p:tgtEl>
                                        <p:attrNameLst>
                                          <p:attrName>style.visibility</p:attrName>
                                        </p:attrNameLst>
                                      </p:cBhvr>
                                      <p:to>
                                        <p:strVal val="visible"/>
                                      </p:to>
                                    </p:set>
                                    <p:animEffect transition="in" filter="fade">
                                      <p:cBhvr>
                                        <p:cTn id="7" dur="1000"/>
                                        <p:tgtEl>
                                          <p:spTgt spid="2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
                                            <p:txEl>
                                              <p:pRg st="1" end="1"/>
                                            </p:txEl>
                                          </p:spTgt>
                                        </p:tgtEl>
                                        <p:attrNameLst>
                                          <p:attrName>style.visibility</p:attrName>
                                        </p:attrNameLst>
                                      </p:cBhvr>
                                      <p:to>
                                        <p:strVal val="visible"/>
                                      </p:to>
                                    </p:set>
                                    <p:animEffect transition="in" filter="fade">
                                      <p:cBhvr>
                                        <p:cTn id="12" dur="1000"/>
                                        <p:tgtEl>
                                          <p:spTgt spid="2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
                                            <p:txEl>
                                              <p:pRg st="2" end="2"/>
                                            </p:txEl>
                                          </p:spTgt>
                                        </p:tgtEl>
                                        <p:attrNameLst>
                                          <p:attrName>style.visibility</p:attrName>
                                        </p:attrNameLst>
                                      </p:cBhvr>
                                      <p:to>
                                        <p:strVal val="visible"/>
                                      </p:to>
                                    </p:set>
                                    <p:animEffect transition="in" filter="fade">
                                      <p:cBhvr>
                                        <p:cTn id="17" dur="1000"/>
                                        <p:tgtEl>
                                          <p:spTgt spid="2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
                                            <p:txEl>
                                              <p:pRg st="3" end="3"/>
                                            </p:txEl>
                                          </p:spTgt>
                                        </p:tgtEl>
                                        <p:attrNameLst>
                                          <p:attrName>style.visibility</p:attrName>
                                        </p:attrNameLst>
                                      </p:cBhvr>
                                      <p:to>
                                        <p:strVal val="visible"/>
                                      </p:to>
                                    </p:set>
                                    <p:animEffect transition="in" filter="fade">
                                      <p:cBhvr>
                                        <p:cTn id="22" dur="1000"/>
                                        <p:tgtEl>
                                          <p:spTgt spid="20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5">
                                            <p:txEl>
                                              <p:pRg st="4" end="4"/>
                                            </p:txEl>
                                          </p:spTgt>
                                        </p:tgtEl>
                                        <p:attrNameLst>
                                          <p:attrName>style.visibility</p:attrName>
                                        </p:attrNameLst>
                                      </p:cBhvr>
                                      <p:to>
                                        <p:strVal val="visible"/>
                                      </p:to>
                                    </p:set>
                                    <p:animEffect transition="in" filter="fade">
                                      <p:cBhvr>
                                        <p:cTn id="27" dur="1000"/>
                                        <p:tgtEl>
                                          <p:spTgt spid="20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Purpose</a:t>
            </a:r>
            <a:endParaRPr/>
          </a:p>
        </p:txBody>
      </p:sp>
      <p:sp>
        <p:nvSpPr>
          <p:cNvPr id="92" name="Google Shape;92;p1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This interactive presentation is focused on understanding adolescent anxiety. Attention will be given to understanding what is “normal” and what is “too much”.  Caregiver strategies supporting adolescent anxiety management, as well as promoting resiliency will be shared.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Role?</a:t>
            </a:r>
            <a:endParaRPr/>
          </a:p>
        </p:txBody>
      </p:sp>
      <p:sp>
        <p:nvSpPr>
          <p:cNvPr id="211" name="Google Shape;211;p32"/>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Pay attention to your child’s feelings.</a:t>
            </a:r>
            <a:endParaRPr/>
          </a:p>
          <a:p>
            <a:pPr marL="457200" lvl="0" indent="-342900" algn="l" rtl="0">
              <a:spcBef>
                <a:spcPts val="0"/>
              </a:spcBef>
              <a:spcAft>
                <a:spcPts val="0"/>
              </a:spcAft>
              <a:buSzPts val="1800"/>
              <a:buChar char="●"/>
            </a:pPr>
            <a:r>
              <a:rPr lang="en"/>
              <a:t>Stay calm when your child becomes anxious about a situation or event.</a:t>
            </a:r>
            <a:endParaRPr/>
          </a:p>
          <a:p>
            <a:pPr marL="457200" lvl="0" indent="-342900" algn="l" rtl="0">
              <a:spcBef>
                <a:spcPts val="0"/>
              </a:spcBef>
              <a:spcAft>
                <a:spcPts val="0"/>
              </a:spcAft>
              <a:buSzPts val="1800"/>
              <a:buChar char="●"/>
            </a:pPr>
            <a:r>
              <a:rPr lang="en"/>
              <a:t>Recognize and praise small accomplishments.</a:t>
            </a:r>
            <a:endParaRPr/>
          </a:p>
          <a:p>
            <a:pPr marL="457200" lvl="0" indent="-342900" algn="l" rtl="0">
              <a:spcBef>
                <a:spcPts val="0"/>
              </a:spcBef>
              <a:spcAft>
                <a:spcPts val="0"/>
              </a:spcAft>
              <a:buSzPts val="1800"/>
              <a:buChar char="●"/>
            </a:pPr>
            <a:r>
              <a:rPr lang="en"/>
              <a:t>Don’t punish mistakes or lack of progress.</a:t>
            </a:r>
            <a:endParaRPr/>
          </a:p>
          <a:p>
            <a:pPr marL="457200" lvl="0" indent="-342900" algn="l" rtl="0">
              <a:spcBef>
                <a:spcPts val="0"/>
              </a:spcBef>
              <a:spcAft>
                <a:spcPts val="0"/>
              </a:spcAft>
              <a:buSzPts val="1800"/>
              <a:buChar char="●"/>
            </a:pPr>
            <a:r>
              <a:rPr lang="en"/>
              <a:t>Be flexible, but try to maintain a normal routine.</a:t>
            </a:r>
            <a:endParaRPr/>
          </a:p>
          <a:p>
            <a:pPr marL="457200" lvl="0" indent="-342900" algn="l" rtl="0">
              <a:spcBef>
                <a:spcPts val="0"/>
              </a:spcBef>
              <a:spcAft>
                <a:spcPts val="0"/>
              </a:spcAft>
              <a:buSzPts val="1800"/>
              <a:buChar char="●"/>
            </a:pPr>
            <a:r>
              <a:rPr lang="en"/>
              <a:t>Modify expectations during stressful periods.</a:t>
            </a:r>
            <a:endParaRPr/>
          </a:p>
          <a:p>
            <a:pPr marL="457200" lvl="0" indent="-342900" algn="l" rtl="0">
              <a:spcBef>
                <a:spcPts val="0"/>
              </a:spcBef>
              <a:spcAft>
                <a:spcPts val="0"/>
              </a:spcAft>
              <a:buSzPts val="1800"/>
              <a:buChar char="●"/>
            </a:pPr>
            <a:r>
              <a:rPr lang="en"/>
              <a:t>Plan for transitions (For example, allow extra time in the morning if getting to school is difficult).</a:t>
            </a:r>
            <a:endParaRPr/>
          </a:p>
          <a:p>
            <a:pPr marL="457200" lvl="0" indent="-342900" algn="l" rtl="0">
              <a:spcBef>
                <a:spcPts val="0"/>
              </a:spcBef>
              <a:spcAft>
                <a:spcPts val="0"/>
              </a:spcAft>
              <a:buSzPts val="1800"/>
              <a:buChar char="●"/>
            </a:pPr>
            <a:r>
              <a:rPr lang="en"/>
              <a:t>Work together as parents.</a:t>
            </a:r>
            <a:endParaRPr/>
          </a:p>
          <a:p>
            <a:pPr marL="457200" lvl="0" indent="-342900" algn="l" rtl="0">
              <a:spcBef>
                <a:spcPts val="0"/>
              </a:spcBef>
              <a:spcAft>
                <a:spcPts val="0"/>
              </a:spcAft>
              <a:buSzPts val="1800"/>
              <a:buChar char="●"/>
            </a:pPr>
            <a:r>
              <a:rPr lang="en"/>
              <a:t>Maintain consequences</a:t>
            </a:r>
            <a:endParaRPr/>
          </a:p>
          <a:p>
            <a:pPr marL="0" lvl="0" indent="0" algn="l" rtl="0">
              <a:spcBef>
                <a:spcPts val="1600"/>
              </a:spcBef>
              <a:spcAft>
                <a:spcPts val="1600"/>
              </a:spcAft>
              <a:buNone/>
            </a:pPr>
            <a:endParaRPr/>
          </a:p>
        </p:txBody>
      </p:sp>
      <p:sp>
        <p:nvSpPr>
          <p:cNvPr id="212" name="Google Shape;212;p32"/>
          <p:cNvSpPr txBox="1"/>
          <p:nvPr/>
        </p:nvSpPr>
        <p:spPr>
          <a:xfrm>
            <a:off x="0" y="4522750"/>
            <a:ext cx="2804400" cy="38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Adaa.org &amp; worrywisekids.org</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3"/>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33"/>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219" name="Google Shape;219;p33"/>
          <p:cNvPicPr preferRelativeResize="0"/>
          <p:nvPr/>
        </p:nvPicPr>
        <p:blipFill>
          <a:blip r:embed="rId3">
            <a:alphaModFix/>
          </a:blip>
          <a:stretch>
            <a:fillRect/>
          </a:stretch>
        </p:blipFill>
        <p:spPr>
          <a:xfrm>
            <a:off x="311700" y="1017800"/>
            <a:ext cx="6184175" cy="32622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3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226" name="Google Shape;226;p34"/>
          <p:cNvPicPr preferRelativeResize="0"/>
          <p:nvPr/>
        </p:nvPicPr>
        <p:blipFill>
          <a:blip r:embed="rId3">
            <a:alphaModFix/>
          </a:blip>
          <a:stretch>
            <a:fillRect/>
          </a:stretch>
        </p:blipFill>
        <p:spPr>
          <a:xfrm>
            <a:off x="311698" y="476500"/>
            <a:ext cx="6215851" cy="400172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Anxiety is too much….</a:t>
            </a:r>
            <a:endParaRPr/>
          </a:p>
        </p:txBody>
      </p:sp>
      <p:sp>
        <p:nvSpPr>
          <p:cNvPr id="232" name="Google Shape;232;p3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Reach out to your support natural or professional</a:t>
            </a:r>
            <a:endParaRPr/>
          </a:p>
          <a:p>
            <a:pPr marL="457200" lvl="0" indent="-342900" algn="l" rtl="0">
              <a:spcBef>
                <a:spcPts val="0"/>
              </a:spcBef>
              <a:spcAft>
                <a:spcPts val="0"/>
              </a:spcAft>
              <a:buSzPts val="1800"/>
              <a:buChar char="●"/>
            </a:pPr>
            <a:r>
              <a:rPr lang="en"/>
              <a:t>Professional supports may include: School counselor, local therapist (this does not mean you have failed)</a:t>
            </a:r>
            <a:endParaRPr/>
          </a:p>
          <a:p>
            <a:pPr marL="457200" lvl="0" indent="-342900" algn="l" rtl="0">
              <a:spcBef>
                <a:spcPts val="0"/>
              </a:spcBef>
              <a:spcAft>
                <a:spcPts val="0"/>
              </a:spcAft>
              <a:buSzPts val="1800"/>
              <a:buChar char="●"/>
            </a:pPr>
            <a:r>
              <a:rPr lang="en"/>
              <a:t>Encourage your children to engage in healthy activities they enjoy</a:t>
            </a:r>
            <a:endParaRPr/>
          </a:p>
          <a:p>
            <a:pPr marL="457200" lvl="0" indent="-342900" algn="l" rtl="0">
              <a:spcBef>
                <a:spcPts val="0"/>
              </a:spcBef>
              <a:spcAft>
                <a:spcPts val="0"/>
              </a:spcAft>
              <a:buSzPts val="1800"/>
              <a:buChar char="●"/>
            </a:pPr>
            <a:r>
              <a:rPr lang="en"/>
              <a:t>Open communication lines</a:t>
            </a:r>
            <a:endParaRPr/>
          </a:p>
          <a:p>
            <a:pPr marL="457200" lvl="0" indent="-342900" algn="l" rtl="0">
              <a:spcBef>
                <a:spcPts val="0"/>
              </a:spcBef>
              <a:spcAft>
                <a:spcPts val="0"/>
              </a:spcAft>
              <a:buSzPts val="1800"/>
              <a:buChar char="●"/>
            </a:pPr>
            <a:r>
              <a:rPr lang="en"/>
              <a:t>Support your child</a:t>
            </a:r>
            <a:endParaRPr/>
          </a:p>
          <a:p>
            <a:pPr marL="457200" lvl="0" indent="-342900" algn="l" rtl="0">
              <a:spcBef>
                <a:spcPts val="0"/>
              </a:spcBef>
              <a:spcAft>
                <a:spcPts val="0"/>
              </a:spcAft>
              <a:buSzPts val="1800"/>
              <a:buChar char="●"/>
            </a:pPr>
            <a:r>
              <a:rPr lang="en"/>
              <a:t>No secrets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Progressive Muscle Relaxation</a:t>
            </a:r>
            <a:endParaRPr/>
          </a:p>
        </p:txBody>
      </p:sp>
      <p:sp>
        <p:nvSpPr>
          <p:cNvPr id="98" name="Google Shape;98;p15"/>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Activity</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Anxiety Definition</a:t>
            </a:r>
            <a:endParaRPr/>
          </a:p>
        </p:txBody>
      </p:sp>
      <p:sp>
        <p:nvSpPr>
          <p:cNvPr id="104" name="Google Shape;104;p1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Excessive anxiety and worry (apprehensive expectation), </a:t>
            </a:r>
            <a:r>
              <a:rPr lang="en" u="sng"/>
              <a:t>occurring more days than not for at least 6 months</a:t>
            </a:r>
            <a:r>
              <a:rPr lang="en"/>
              <a:t>, about a number of events or activities (such as work or school performance).</a:t>
            </a:r>
            <a:endParaRPr/>
          </a:p>
          <a:p>
            <a:pPr marL="0" lvl="0" indent="0" algn="l" rtl="0">
              <a:spcBef>
                <a:spcPts val="1600"/>
              </a:spcBef>
              <a:spcAft>
                <a:spcPts val="0"/>
              </a:spcAft>
              <a:buNone/>
            </a:pPr>
            <a:r>
              <a:rPr lang="en"/>
              <a:t>B. The individual finds it difficult to control the worry.</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05" name="Google Shape;105;p16"/>
          <p:cNvSpPr txBox="1"/>
          <p:nvPr/>
        </p:nvSpPr>
        <p:spPr>
          <a:xfrm>
            <a:off x="232800" y="4511650"/>
            <a:ext cx="199500" cy="57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16"/>
          <p:cNvSpPr txBox="1"/>
          <p:nvPr/>
        </p:nvSpPr>
        <p:spPr>
          <a:xfrm>
            <a:off x="0" y="4522750"/>
            <a:ext cx="1274700" cy="38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APA, 2013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Anxiety Definition</a:t>
            </a:r>
            <a:endParaRPr/>
          </a:p>
        </p:txBody>
      </p:sp>
      <p:sp>
        <p:nvSpPr>
          <p:cNvPr id="112" name="Google Shape;112;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 The anxiety and worry are associated with three (or more) of the following six symptoms (with at least some symptoms having been present for more days than not for the past 6 months): Note: Only one item is required in children.</a:t>
            </a:r>
            <a:endParaRPr/>
          </a:p>
          <a:p>
            <a:pPr marL="457200" lvl="0" indent="-342900" algn="l" rtl="0">
              <a:spcBef>
                <a:spcPts val="1600"/>
              </a:spcBef>
              <a:spcAft>
                <a:spcPts val="0"/>
              </a:spcAft>
              <a:buSzPts val="1800"/>
              <a:buAutoNum type="arabicPeriod"/>
            </a:pPr>
            <a:r>
              <a:rPr lang="en"/>
              <a:t>Restlessness or feeling keyed up or on edge.</a:t>
            </a:r>
            <a:endParaRPr/>
          </a:p>
          <a:p>
            <a:pPr marL="457200" lvl="0" indent="-342900" algn="l" rtl="0">
              <a:spcBef>
                <a:spcPts val="0"/>
              </a:spcBef>
              <a:spcAft>
                <a:spcPts val="0"/>
              </a:spcAft>
              <a:buSzPts val="1800"/>
              <a:buAutoNum type="arabicPeriod"/>
            </a:pPr>
            <a:r>
              <a:rPr lang="en"/>
              <a:t>Being easily fatigued.</a:t>
            </a:r>
            <a:endParaRPr/>
          </a:p>
          <a:p>
            <a:pPr marL="457200" lvl="0" indent="-342900" algn="l" rtl="0">
              <a:spcBef>
                <a:spcPts val="0"/>
              </a:spcBef>
              <a:spcAft>
                <a:spcPts val="0"/>
              </a:spcAft>
              <a:buSzPts val="1800"/>
              <a:buAutoNum type="arabicPeriod"/>
            </a:pPr>
            <a:r>
              <a:rPr lang="en"/>
              <a:t>Difficulty concentrating or mind going blank.</a:t>
            </a:r>
            <a:endParaRPr/>
          </a:p>
          <a:p>
            <a:pPr marL="457200" lvl="0" indent="-342900" algn="l" rtl="0">
              <a:spcBef>
                <a:spcPts val="0"/>
              </a:spcBef>
              <a:spcAft>
                <a:spcPts val="0"/>
              </a:spcAft>
              <a:buSzPts val="1800"/>
              <a:buAutoNum type="arabicPeriod"/>
            </a:pPr>
            <a:r>
              <a:rPr lang="en"/>
              <a:t>Irritability.</a:t>
            </a:r>
            <a:endParaRPr/>
          </a:p>
          <a:p>
            <a:pPr marL="457200" lvl="0" indent="-342900" algn="l" rtl="0">
              <a:spcBef>
                <a:spcPts val="0"/>
              </a:spcBef>
              <a:spcAft>
                <a:spcPts val="0"/>
              </a:spcAft>
              <a:buSzPts val="1800"/>
              <a:buAutoNum type="arabicPeriod"/>
            </a:pPr>
            <a:r>
              <a:rPr lang="en"/>
              <a:t>Muscle tension.</a:t>
            </a:r>
            <a:endParaRPr/>
          </a:p>
          <a:p>
            <a:pPr marL="457200" lvl="0" indent="-342900" algn="l" rtl="0">
              <a:spcBef>
                <a:spcPts val="0"/>
              </a:spcBef>
              <a:spcAft>
                <a:spcPts val="0"/>
              </a:spcAft>
              <a:buSzPts val="1800"/>
              <a:buAutoNum type="arabicPeriod"/>
            </a:pPr>
            <a:r>
              <a:rPr lang="en"/>
              <a:t>Sleep disturbance (difficulty falling or staying asleep, or </a:t>
            </a:r>
            <a:br>
              <a:rPr lang="en"/>
            </a:br>
            <a:r>
              <a:rPr lang="en"/>
              <a:t>restless, unsatisfying sleep).</a:t>
            </a:r>
            <a:endParaRPr/>
          </a:p>
        </p:txBody>
      </p:sp>
      <p:sp>
        <p:nvSpPr>
          <p:cNvPr id="113" name="Google Shape;113;p17"/>
          <p:cNvSpPr txBox="1"/>
          <p:nvPr/>
        </p:nvSpPr>
        <p:spPr>
          <a:xfrm>
            <a:off x="0" y="4522750"/>
            <a:ext cx="1274700" cy="38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APA, 2013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Anxiety Definition</a:t>
            </a:r>
            <a:endParaRPr/>
          </a:p>
        </p:txBody>
      </p:sp>
      <p:sp>
        <p:nvSpPr>
          <p:cNvPr id="119" name="Google Shape;119;p18"/>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 The anxiety, worry, or physical symptoms cause clinically significant distress or impairment in social, occupational, or other important areas of functioning.</a:t>
            </a:r>
            <a:endParaRPr/>
          </a:p>
          <a:p>
            <a:pPr marL="0" lvl="0" indent="0" algn="l" rtl="0">
              <a:spcBef>
                <a:spcPts val="1600"/>
              </a:spcBef>
              <a:spcAft>
                <a:spcPts val="0"/>
              </a:spcAft>
              <a:buNone/>
            </a:pPr>
            <a:r>
              <a:rPr lang="en"/>
              <a:t>There are other anxiety disorders: </a:t>
            </a:r>
            <a:endParaRPr/>
          </a:p>
          <a:p>
            <a:pPr marL="457200" lvl="0" indent="-342900" algn="l" rtl="0">
              <a:spcBef>
                <a:spcPts val="1600"/>
              </a:spcBef>
              <a:spcAft>
                <a:spcPts val="0"/>
              </a:spcAft>
              <a:buSzPts val="1800"/>
              <a:buChar char="●"/>
            </a:pPr>
            <a:r>
              <a:rPr lang="en"/>
              <a:t>Panic Disorder</a:t>
            </a:r>
            <a:endParaRPr/>
          </a:p>
          <a:p>
            <a:pPr marL="457200" lvl="0" indent="-342900" algn="l" rtl="0">
              <a:spcBef>
                <a:spcPts val="0"/>
              </a:spcBef>
              <a:spcAft>
                <a:spcPts val="0"/>
              </a:spcAft>
              <a:buSzPts val="1800"/>
              <a:buChar char="●"/>
            </a:pPr>
            <a:r>
              <a:rPr lang="en"/>
              <a:t>Phobia-Related Disorders</a:t>
            </a:r>
            <a:endParaRPr/>
          </a:p>
          <a:p>
            <a:pPr marL="457200" lvl="0" indent="-342900" algn="l" rtl="0">
              <a:spcBef>
                <a:spcPts val="0"/>
              </a:spcBef>
              <a:spcAft>
                <a:spcPts val="0"/>
              </a:spcAft>
              <a:buSzPts val="1800"/>
              <a:buChar char="●"/>
            </a:pPr>
            <a:r>
              <a:rPr lang="en"/>
              <a:t>Social Anxiety Disorder*</a:t>
            </a:r>
            <a:endParaRPr/>
          </a:p>
          <a:p>
            <a:pPr marL="457200" lvl="0" indent="-342900" algn="l" rtl="0">
              <a:spcBef>
                <a:spcPts val="0"/>
              </a:spcBef>
              <a:spcAft>
                <a:spcPts val="0"/>
              </a:spcAft>
              <a:buSzPts val="1800"/>
              <a:buChar char="●"/>
            </a:pPr>
            <a:r>
              <a:rPr lang="en"/>
              <a:t>Separation Anxiety*</a:t>
            </a:r>
            <a:endParaRPr/>
          </a:p>
          <a:p>
            <a:pPr marL="457200" lvl="0" indent="-342900" algn="l" rtl="0">
              <a:spcBef>
                <a:spcPts val="0"/>
              </a:spcBef>
              <a:spcAft>
                <a:spcPts val="0"/>
              </a:spcAft>
              <a:buSzPts val="1800"/>
              <a:buChar char="●"/>
            </a:pPr>
            <a:r>
              <a:rPr lang="en"/>
              <a:t>Obsessive-Compulsive Disorder*</a:t>
            </a:r>
            <a:endParaRPr/>
          </a:p>
        </p:txBody>
      </p:sp>
      <p:sp>
        <p:nvSpPr>
          <p:cNvPr id="120" name="Google Shape;120;p18"/>
          <p:cNvSpPr txBox="1"/>
          <p:nvPr/>
        </p:nvSpPr>
        <p:spPr>
          <a:xfrm>
            <a:off x="0" y="4522750"/>
            <a:ext cx="1274700" cy="38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APA, 2013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Statistics</a:t>
            </a:r>
            <a:endParaRPr/>
          </a:p>
        </p:txBody>
      </p:sp>
      <p:sp>
        <p:nvSpPr>
          <p:cNvPr id="126" name="Google Shape;126;p19"/>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15-20% of children and adolescents experience an anxiety disorder (Kessler et al., 2012; Merikangas et al., 2010) - </a:t>
            </a:r>
            <a:r>
              <a:rPr lang="en" u="sng"/>
              <a:t>Most common mental illness </a:t>
            </a:r>
            <a:br>
              <a:rPr lang="en"/>
            </a:br>
            <a:r>
              <a:rPr lang="en"/>
              <a:t>	Females: 2x more likely to develop an anxiety disorder (Beesdo et al., 2009)</a:t>
            </a:r>
            <a:endParaRPr/>
          </a:p>
          <a:p>
            <a:pPr marL="0" lvl="0" indent="0" algn="l" rtl="0">
              <a:spcBef>
                <a:spcPts val="1600"/>
              </a:spcBef>
              <a:spcAft>
                <a:spcPts val="0"/>
              </a:spcAft>
              <a:buNone/>
            </a:pPr>
            <a:r>
              <a:rPr lang="en"/>
              <a:t>Commonly associated with: </a:t>
            </a:r>
            <a:endParaRPr/>
          </a:p>
          <a:p>
            <a:pPr marL="457200" lvl="0" indent="-342900" algn="l" rtl="0">
              <a:spcBef>
                <a:spcPts val="1600"/>
              </a:spcBef>
              <a:spcAft>
                <a:spcPts val="0"/>
              </a:spcAft>
              <a:buSzPts val="1800"/>
              <a:buChar char="●"/>
            </a:pPr>
            <a:r>
              <a:rPr lang="en"/>
              <a:t>Depression </a:t>
            </a:r>
            <a:endParaRPr/>
          </a:p>
          <a:p>
            <a:pPr marL="457200" lvl="0" indent="-342900" algn="l" rtl="0">
              <a:spcBef>
                <a:spcPts val="0"/>
              </a:spcBef>
              <a:spcAft>
                <a:spcPts val="0"/>
              </a:spcAft>
              <a:buSzPts val="1800"/>
              <a:buChar char="●"/>
            </a:pPr>
            <a:r>
              <a:rPr lang="en"/>
              <a:t>Behavioral Disorders (Lewinsohn et al., 1997)</a:t>
            </a:r>
            <a:endParaRPr/>
          </a:p>
          <a:p>
            <a:pPr marL="457200" lvl="0" indent="-342900" algn="l" rtl="0">
              <a:spcBef>
                <a:spcPts val="0"/>
              </a:spcBef>
              <a:spcAft>
                <a:spcPts val="0"/>
              </a:spcAft>
              <a:buSzPts val="1800"/>
              <a:buChar char="●"/>
            </a:pPr>
            <a:r>
              <a:rPr lang="en"/>
              <a:t>Substance Use (Ohannessian, 2014)</a:t>
            </a:r>
            <a:endParaRPr/>
          </a:p>
          <a:p>
            <a:pPr marL="0" lvl="0" indent="0" algn="l" rtl="0">
              <a:spcBef>
                <a:spcPts val="1600"/>
              </a:spcBef>
              <a:spcAft>
                <a:spcPts val="1600"/>
              </a:spcAft>
              <a:buNone/>
            </a:pPr>
            <a:r>
              <a:rPr lang="en"/>
              <a:t>Predicts adulthood anxiety, depression, and substance </a:t>
            </a:r>
            <a:br>
              <a:rPr lang="en"/>
            </a:br>
            <a:r>
              <a:rPr lang="en"/>
              <a:t>use (Beesdo-Baum et al. 2012)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p:nvPr/>
        </p:nvSpPr>
        <p:spPr>
          <a:xfrm>
            <a:off x="1065900" y="1734000"/>
            <a:ext cx="2568300" cy="25683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rgbClr val="FFFFFF"/>
                </a:solidFill>
              </a:rPr>
              <a:t>Impact of Anxiety</a:t>
            </a:r>
            <a:endParaRPr sz="2400">
              <a:solidFill>
                <a:srgbClr val="FFFFFF"/>
              </a:solidFill>
            </a:endParaRPr>
          </a:p>
        </p:txBody>
      </p:sp>
      <p:sp>
        <p:nvSpPr>
          <p:cNvPr id="132" name="Google Shape;132;p20"/>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Impact of Anxiety</a:t>
            </a:r>
            <a:endParaRPr/>
          </a:p>
        </p:txBody>
      </p:sp>
      <p:sp>
        <p:nvSpPr>
          <p:cNvPr id="133" name="Google Shape;133;p20"/>
          <p:cNvSpPr txBox="1">
            <a:spLocks noGrp="1"/>
          </p:cNvSpPr>
          <p:nvPr>
            <p:ph type="body" idx="1"/>
          </p:nvPr>
        </p:nvSpPr>
        <p:spPr>
          <a:xfrm>
            <a:off x="5009825" y="1717600"/>
            <a:ext cx="40467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Decreased academic achievement (Van Ameringen, 2003)</a:t>
            </a:r>
            <a:endParaRPr/>
          </a:p>
          <a:p>
            <a:pPr marL="0" lvl="0" indent="0" algn="l" rtl="0">
              <a:spcBef>
                <a:spcPts val="1600"/>
              </a:spcBef>
              <a:spcAft>
                <a:spcPts val="0"/>
              </a:spcAft>
              <a:buNone/>
            </a:pPr>
            <a:r>
              <a:rPr lang="en"/>
              <a:t>Difficulty with friendships and family relationships</a:t>
            </a:r>
            <a:endParaRPr/>
          </a:p>
          <a:p>
            <a:pPr marL="0" lvl="0" indent="0" algn="l" rtl="0">
              <a:spcBef>
                <a:spcPts val="1600"/>
              </a:spcBef>
              <a:spcAft>
                <a:spcPts val="1600"/>
              </a:spcAft>
              <a:buNone/>
            </a:pPr>
            <a:endParaRPr/>
          </a:p>
        </p:txBody>
      </p:sp>
      <p:sp>
        <p:nvSpPr>
          <p:cNvPr id="134" name="Google Shape;134;p20"/>
          <p:cNvSpPr/>
          <p:nvPr/>
        </p:nvSpPr>
        <p:spPr>
          <a:xfrm>
            <a:off x="990600" y="1063800"/>
            <a:ext cx="1374600" cy="1374600"/>
          </a:xfrm>
          <a:prstGeom prst="ellipse">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rPr>
              <a:t>Avoidance</a:t>
            </a:r>
            <a:endParaRPr sz="1200">
              <a:solidFill>
                <a:srgbClr val="FFFFFF"/>
              </a:solidFill>
            </a:endParaRPr>
          </a:p>
        </p:txBody>
      </p:sp>
      <p:sp>
        <p:nvSpPr>
          <p:cNvPr id="135" name="Google Shape;135;p20"/>
          <p:cNvSpPr/>
          <p:nvPr/>
        </p:nvSpPr>
        <p:spPr>
          <a:xfrm>
            <a:off x="2435400" y="1063800"/>
            <a:ext cx="1374600" cy="1374600"/>
          </a:xfrm>
          <a:prstGeom prst="ellipse">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rPr>
              <a:t>Poor Listening Skills</a:t>
            </a:r>
            <a:endParaRPr sz="1200">
              <a:solidFill>
                <a:srgbClr val="FFFFFF"/>
              </a:solidFill>
            </a:endParaRPr>
          </a:p>
        </p:txBody>
      </p:sp>
      <p:sp>
        <p:nvSpPr>
          <p:cNvPr id="136" name="Google Shape;136;p20"/>
          <p:cNvSpPr/>
          <p:nvPr/>
        </p:nvSpPr>
        <p:spPr>
          <a:xfrm>
            <a:off x="3200400" y="2280000"/>
            <a:ext cx="1374600" cy="1374600"/>
          </a:xfrm>
          <a:prstGeom prst="ellipse">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FFFFFF"/>
                </a:solidFill>
              </a:rPr>
              <a:t>Anger</a:t>
            </a:r>
            <a:endParaRPr sz="1200">
              <a:solidFill>
                <a:srgbClr val="FFFFFF"/>
              </a:solidFill>
            </a:endParaRPr>
          </a:p>
          <a:p>
            <a:pPr marL="0" lvl="0" indent="0" algn="ctr" rtl="0">
              <a:spcBef>
                <a:spcPts val="0"/>
              </a:spcBef>
              <a:spcAft>
                <a:spcPts val="0"/>
              </a:spcAft>
              <a:buNone/>
            </a:pPr>
            <a:r>
              <a:rPr lang="en" sz="1200">
                <a:solidFill>
                  <a:srgbClr val="FFFFFF"/>
                </a:solidFill>
              </a:rPr>
              <a:t>Frustration</a:t>
            </a:r>
            <a:endParaRPr sz="1200">
              <a:solidFill>
                <a:srgbClr val="FFFFFF"/>
              </a:solidFill>
            </a:endParaRPr>
          </a:p>
        </p:txBody>
      </p:sp>
      <p:sp>
        <p:nvSpPr>
          <p:cNvPr id="137" name="Google Shape;137;p20"/>
          <p:cNvSpPr/>
          <p:nvPr/>
        </p:nvSpPr>
        <p:spPr>
          <a:xfrm>
            <a:off x="2359200" y="3426000"/>
            <a:ext cx="1450800" cy="1374600"/>
          </a:xfrm>
          <a:prstGeom prst="ellipse">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FFFFFF"/>
                </a:solidFill>
              </a:rPr>
              <a:t>Difficulty Concentrating</a:t>
            </a:r>
            <a:endParaRPr sz="1000">
              <a:solidFill>
                <a:srgbClr val="FFFFFF"/>
              </a:solidFill>
            </a:endParaRPr>
          </a:p>
        </p:txBody>
      </p:sp>
      <p:sp>
        <p:nvSpPr>
          <p:cNvPr id="138" name="Google Shape;138;p20"/>
          <p:cNvSpPr/>
          <p:nvPr/>
        </p:nvSpPr>
        <p:spPr>
          <a:xfrm>
            <a:off x="914400" y="3426000"/>
            <a:ext cx="1374600" cy="1374600"/>
          </a:xfrm>
          <a:prstGeom prst="ellipse">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rPr>
              <a:t>Low Self-Esteem</a:t>
            </a:r>
            <a:endParaRPr sz="1100">
              <a:solidFill>
                <a:srgbClr val="FFFFFF"/>
              </a:solidFill>
            </a:endParaRPr>
          </a:p>
        </p:txBody>
      </p:sp>
      <p:sp>
        <p:nvSpPr>
          <p:cNvPr id="139" name="Google Shape;139;p20"/>
          <p:cNvSpPr/>
          <p:nvPr/>
        </p:nvSpPr>
        <p:spPr>
          <a:xfrm>
            <a:off x="149400" y="2206800"/>
            <a:ext cx="1374600" cy="1374600"/>
          </a:xfrm>
          <a:prstGeom prst="ellipse">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100">
                <a:solidFill>
                  <a:srgbClr val="FFFFFF"/>
                </a:solidFill>
              </a:rPr>
              <a:t>Irrational Thinking</a:t>
            </a:r>
            <a:endParaRPr sz="11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Anxiety: What is normal? Too much?</a:t>
            </a:r>
            <a:endParaRPr/>
          </a:p>
        </p:txBody>
      </p:sp>
      <p:sp>
        <p:nvSpPr>
          <p:cNvPr id="145" name="Google Shape;145;p21"/>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your groups, make a list of what might be “normal” anxiety for your child or adolescent.</a:t>
            </a:r>
            <a:endParaRPr/>
          </a:p>
          <a:p>
            <a:pPr marL="0" lvl="0" indent="0" algn="l" rtl="0">
              <a:spcBef>
                <a:spcPts val="1600"/>
              </a:spcBef>
              <a:spcAft>
                <a:spcPts val="1600"/>
              </a:spcAft>
              <a:buNone/>
            </a:pPr>
            <a:r>
              <a:rPr lang="en"/>
              <a:t>Next, make a list of what might be “too much” anxiety for your child or adolescent.</a:t>
            </a:r>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844</Words>
  <Application>Microsoft Office PowerPoint</Application>
  <PresentationFormat>On-screen Show (16:9)</PresentationFormat>
  <Paragraphs>137</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Roboto</vt:lpstr>
      <vt:lpstr>Arial</vt:lpstr>
      <vt:lpstr>Geometric</vt:lpstr>
      <vt:lpstr>Anxiety: How much is too much?</vt:lpstr>
      <vt:lpstr>Purpose</vt:lpstr>
      <vt:lpstr>Progressive Muscle Relaxation</vt:lpstr>
      <vt:lpstr>Anxiety Definition</vt:lpstr>
      <vt:lpstr>Anxiety Definition</vt:lpstr>
      <vt:lpstr>Anxiety Definition</vt:lpstr>
      <vt:lpstr>Statistics</vt:lpstr>
      <vt:lpstr>Impact of Anxiety</vt:lpstr>
      <vt:lpstr>Anxiety: What is normal? Too much?</vt:lpstr>
      <vt:lpstr>What Causes Anxiety?</vt:lpstr>
      <vt:lpstr>Other Causes of Anxiety to Watch Out For:</vt:lpstr>
      <vt:lpstr>Our Body’s Response</vt:lpstr>
      <vt:lpstr>Our Body’s Response (Cont.)</vt:lpstr>
      <vt:lpstr>PowerPoint Presentation</vt:lpstr>
      <vt:lpstr>A Little Bit is Ok, Too Much is Not</vt:lpstr>
      <vt:lpstr>Prolonged Exposure</vt:lpstr>
      <vt:lpstr>What About Genetics?</vt:lpstr>
      <vt:lpstr>CDC: ACES What are They?</vt:lpstr>
      <vt:lpstr>Coping Skills for Children and Adolescents</vt:lpstr>
      <vt:lpstr>What is Your Role?</vt:lpstr>
      <vt:lpstr>PowerPoint Presentation</vt:lpstr>
      <vt:lpstr>PowerPoint Presentation</vt:lpstr>
      <vt:lpstr>When Anxiety is too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How much is too much?</dc:title>
  <dc:creator>Christine Rogerson</dc:creator>
  <cp:lastModifiedBy>Christine Rogerson</cp:lastModifiedBy>
  <cp:revision>1</cp:revision>
  <dcterms:modified xsi:type="dcterms:W3CDTF">2018-11-06T23:47:10Z</dcterms:modified>
</cp:coreProperties>
</file>